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0"/>
  </p:notesMasterIdLst>
  <p:sldIdLst>
    <p:sldId id="256" r:id="rId2"/>
    <p:sldId id="257" r:id="rId3"/>
    <p:sldId id="258" r:id="rId4"/>
    <p:sldId id="264" r:id="rId5"/>
    <p:sldId id="265" r:id="rId6"/>
    <p:sldId id="259" r:id="rId7"/>
    <p:sldId id="263" r:id="rId8"/>
    <p:sldId id="260" r:id="rId9"/>
    <p:sldId id="261" r:id="rId10"/>
    <p:sldId id="262" r:id="rId11"/>
    <p:sldId id="283" r:id="rId12"/>
    <p:sldId id="284" r:id="rId13"/>
    <p:sldId id="274" r:id="rId14"/>
    <p:sldId id="275" r:id="rId15"/>
    <p:sldId id="276" r:id="rId16"/>
    <p:sldId id="277" r:id="rId17"/>
    <p:sldId id="278" r:id="rId18"/>
    <p:sldId id="279" r:id="rId19"/>
    <p:sldId id="271" r:id="rId20"/>
    <p:sldId id="267" r:id="rId21"/>
    <p:sldId id="268" r:id="rId22"/>
    <p:sldId id="269" r:id="rId23"/>
    <p:sldId id="272" r:id="rId24"/>
    <p:sldId id="273" r:id="rId25"/>
    <p:sldId id="280" r:id="rId26"/>
    <p:sldId id="281" r:id="rId27"/>
    <p:sldId id="282" r:id="rId28"/>
    <p:sldId id="285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50D47-222D-415B-AD15-D9A7B186105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D412A-9E9C-4BB4-9D51-14B3D4F75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D412A-9E9C-4BB4-9D51-14B3D4F755E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6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0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3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140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0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262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918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5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5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4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3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78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34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8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3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F61B-F771-46E6-A7DA-9EFB250C63D8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BCBDE-D444-48D0-AFFE-B3BDEA0FD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cs typeface="Aldhabi" panose="01000000000000000000" pitchFamily="2" charset="-78"/>
              </a:rPr>
              <a:t>Организация и структура службы ранней помощи. </a:t>
            </a:r>
            <a:endParaRPr lang="ru-RU" sz="6600" b="1" dirty="0">
              <a:cs typeface="Aldhabi" panose="01000000000000000000" pitchFamily="2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Дудырева Эльвира Витальевна</a:t>
            </a:r>
          </a:p>
          <a:p>
            <a:pPr algn="r"/>
            <a:r>
              <a:rPr lang="ru-RU" dirty="0" smtClean="0"/>
              <a:t>Заместитель главного врача</a:t>
            </a:r>
          </a:p>
          <a:p>
            <a:pPr algn="r"/>
            <a:r>
              <a:rPr lang="ru-RU" dirty="0" smtClean="0"/>
              <a:t>КОГБУЗ «Детский клинический</a:t>
            </a:r>
          </a:p>
          <a:p>
            <a:pPr algn="r"/>
            <a:r>
              <a:rPr lang="ru-RU" dirty="0"/>
              <a:t>к</a:t>
            </a:r>
            <a:r>
              <a:rPr lang="ru-RU" dirty="0" smtClean="0"/>
              <a:t>онсультативно-диагностический центр»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12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Междисциплинарная команда, отвечающая потребностям ребенка и семьи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Педиатр развития\невролог</a:t>
            </a:r>
          </a:p>
          <a:p>
            <a:r>
              <a:rPr lang="ru-RU" sz="3200" dirty="0" smtClean="0"/>
              <a:t>Специалист по физической реабилитации</a:t>
            </a:r>
          </a:p>
          <a:p>
            <a:r>
              <a:rPr lang="ru-RU" sz="3200" dirty="0" smtClean="0"/>
              <a:t>Специальный педагог</a:t>
            </a:r>
          </a:p>
          <a:p>
            <a:r>
              <a:rPr lang="ru-RU" sz="3200" dirty="0" smtClean="0"/>
              <a:t>Специалист по коммуникации (логопед)</a:t>
            </a:r>
          </a:p>
          <a:p>
            <a:r>
              <a:rPr lang="ru-RU" sz="3200" dirty="0" smtClean="0"/>
              <a:t>Психолог</a:t>
            </a:r>
          </a:p>
          <a:p>
            <a:r>
              <a:rPr lang="ru-RU" sz="3200" dirty="0" smtClean="0"/>
              <a:t>Специалист по социальной работе</a:t>
            </a:r>
          </a:p>
          <a:p>
            <a:r>
              <a:rPr lang="ru-RU" sz="3200" dirty="0" smtClean="0"/>
              <a:t>Диспетчер\администратор</a:t>
            </a:r>
          </a:p>
          <a:p>
            <a:r>
              <a:rPr lang="ru-RU" sz="3200" dirty="0" err="1" smtClean="0"/>
              <a:t>эрготерапевт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353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6000" dirty="0" smtClean="0"/>
              <a:t>МИНИМАЛЬНОЕ КОЛИЧЕСТВО СПЕЦИАЛИСТОВ СЛУЖБЫ РАННЕЙ ПОМОЩИ</a:t>
            </a:r>
          </a:p>
          <a:p>
            <a:pPr marL="0" indent="0" algn="ctr">
              <a:buNone/>
            </a:pPr>
            <a:r>
              <a:rPr lang="ru-RU" sz="6000" dirty="0" smtClean="0"/>
              <a:t>2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2161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МИНИМАЛЬНЫЙ НАБОР ПОМЕЩЕНИЙ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ПОМЕЩЕНИЕ ДЛЯ РАБОТЫ СПЕЦИАЛИСТОВ С ДОКУМЕНТАМИ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ПОМЕЩЕНИЕ ДЛЯ ПРОВЕДЕНИЯ ПЕРВИЧНЫХ ПРИЕМОВ И ИНДИВИДУАЛЬНОЙ РАБОТЫ С РЕБЕНКОМ И СЕМЬЕЙ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ПОМЕЩЕНИЕ ДЛЯ ГРУППОВОЙ РАБОТЫ СПЕЦИАЛИСТОВ С ДЕТЬМИ И СЕМЬЯМИ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97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Группы услуг Службы ранней помощи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Определение нуждаемости ребенка и семьи в ранней помощи и разработке ИПРП.</a:t>
            </a:r>
          </a:p>
          <a:p>
            <a:r>
              <a:rPr lang="ru-RU" sz="4000" dirty="0" smtClean="0"/>
              <a:t>Услуги Службы ранней помощи в рамках ИПРП</a:t>
            </a:r>
          </a:p>
          <a:p>
            <a:r>
              <a:rPr lang="ru-RU" sz="4000" dirty="0" smtClean="0"/>
              <a:t> Услуги Службы ранней помощи вне ИПРП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5504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5378"/>
            <a:ext cx="10515600" cy="12050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Определение нуждаемости ребенка и семьи в ранней помощи и разработке ИПРП.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Регистрация обращения</a:t>
            </a:r>
          </a:p>
          <a:p>
            <a:r>
              <a:rPr lang="ru-RU" dirty="0" smtClean="0"/>
              <a:t>Информирование о порядке предоставления услуг ранней помощи</a:t>
            </a:r>
          </a:p>
          <a:p>
            <a:r>
              <a:rPr lang="ru-RU" dirty="0" smtClean="0"/>
              <a:t>Информирование о правах потребителей услуг</a:t>
            </a:r>
          </a:p>
          <a:p>
            <a:r>
              <a:rPr lang="ru-RU" dirty="0" smtClean="0"/>
              <a:t>Информирование об организации-поставщике услуг ранней помощи</a:t>
            </a:r>
          </a:p>
          <a:p>
            <a:r>
              <a:rPr lang="ru-RU" dirty="0" smtClean="0"/>
              <a:t>Прием документов</a:t>
            </a:r>
          </a:p>
          <a:p>
            <a:r>
              <a:rPr lang="ru-RU" dirty="0" smtClean="0"/>
              <a:t>Заключение договора с законными представителями</a:t>
            </a:r>
          </a:p>
          <a:p>
            <a:r>
              <a:rPr lang="ru-RU" dirty="0" smtClean="0"/>
              <a:t>Первичный прием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95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Проведение оценочных процедур и разработка ИПРП.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Проведение углубленной оценки функционирования и ОЖД ребенка в контексте факторов окружающей среды по категориям МКФ</a:t>
            </a:r>
          </a:p>
          <a:p>
            <a:pPr algn="just"/>
            <a:r>
              <a:rPr lang="ru-RU" dirty="0" smtClean="0"/>
              <a:t>Оценка качества взаимодействия и отношений ребенка с социальным окружением, состояния эмоционального и поведенческого благополучия ребенка</a:t>
            </a:r>
          </a:p>
          <a:p>
            <a:pPr algn="just"/>
            <a:r>
              <a:rPr lang="ru-RU" dirty="0" smtClean="0"/>
              <a:t>Оценка вовлеченности и поведения ребенка и его родителей в повседневных ЕЖС</a:t>
            </a:r>
          </a:p>
          <a:p>
            <a:pPr algn="just"/>
            <a:r>
              <a:rPr lang="ru-RU" dirty="0" smtClean="0"/>
              <a:t>Оценка состояния потребностей и ресурсов семьи</a:t>
            </a:r>
          </a:p>
          <a:p>
            <a:pPr algn="just"/>
            <a:r>
              <a:rPr lang="ru-RU" dirty="0" smtClean="0"/>
              <a:t>Обсуждение с родителями результатов оценки</a:t>
            </a:r>
          </a:p>
          <a:p>
            <a:pPr algn="just"/>
            <a:r>
              <a:rPr lang="ru-RU" dirty="0" smtClean="0"/>
              <a:t>Разработка ИПРП и согласование с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153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Услуги ранней помощи, оказываемые в рамках ИПРП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Содействие развитию функционирования ребенка и семьи</a:t>
            </a:r>
          </a:p>
          <a:p>
            <a:r>
              <a:rPr lang="ru-RU" dirty="0" smtClean="0"/>
              <a:t>Содействие развитию общения и речи ребенка</a:t>
            </a:r>
          </a:p>
          <a:p>
            <a:r>
              <a:rPr lang="ru-RU" dirty="0" smtClean="0"/>
              <a:t>Содействие развитию мобильности ребенка</a:t>
            </a:r>
          </a:p>
          <a:p>
            <a:r>
              <a:rPr lang="ru-RU" dirty="0" smtClean="0"/>
              <a:t>Содействие развитию у ребенка самообслуживания и бытовых навыков</a:t>
            </a:r>
          </a:p>
          <a:p>
            <a:r>
              <a:rPr lang="ru-RU" dirty="0" smtClean="0"/>
              <a:t>Содействие развитию познавательной активности ребенка</a:t>
            </a:r>
          </a:p>
          <a:p>
            <a:r>
              <a:rPr lang="ru-RU" dirty="0" smtClean="0"/>
              <a:t>Психологическое консультирование</a:t>
            </a:r>
          </a:p>
          <a:p>
            <a:r>
              <a:rPr lang="ru-RU" dirty="0" smtClean="0"/>
              <a:t>Содействие социализации ребенка</a:t>
            </a:r>
          </a:p>
          <a:p>
            <a:r>
              <a:rPr lang="ru-RU" dirty="0" smtClean="0"/>
              <a:t>Проведение промежуточной оценки реализации ИПРП</a:t>
            </a:r>
          </a:p>
          <a:p>
            <a:r>
              <a:rPr lang="ru-RU" dirty="0" smtClean="0"/>
              <a:t>Проведение итоговой </a:t>
            </a:r>
            <a:r>
              <a:rPr lang="ru-RU" smtClean="0"/>
              <a:t>оценки реализации ИПРП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6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Услуги ранней помощи, оказываемые вне ИПРП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Пролонгированное консультирование без составления ИПРП: проведение мониторинга функционирования ребенка и семьи или противопоказания к разработке ИПРП (устойчивая декомпенсация функции(й) организма, препятствующая участию ребенка в получении услуг ранней помощи в рамках ИПРП)</a:t>
            </a:r>
          </a:p>
          <a:p>
            <a:r>
              <a:rPr lang="ru-RU" dirty="0" smtClean="0"/>
              <a:t>Краткосрочное предоставление услуг ранней помощи без составления ИПРП: консультирование по преодолению социального, эмоционального и поведенческого неблагополучия ребенка</a:t>
            </a:r>
          </a:p>
          <a:p>
            <a:r>
              <a:rPr lang="ru-RU" dirty="0" smtClean="0"/>
              <a:t>Консультирование в период адаптации ребенка в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154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Порядок оказания услуг Службы ранней помощи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Обработка первичного обращения родителей</a:t>
            </a:r>
          </a:p>
          <a:p>
            <a:r>
              <a:rPr lang="ru-RU" dirty="0" smtClean="0"/>
              <a:t>Прием документов и заключение договора об оказании услуг ранней помощи</a:t>
            </a:r>
          </a:p>
          <a:p>
            <a:r>
              <a:rPr lang="ru-RU" dirty="0" smtClean="0"/>
              <a:t>Определение нуждаемости ребенка в разработке ИПРП</a:t>
            </a:r>
          </a:p>
          <a:p>
            <a:r>
              <a:rPr lang="ru-RU" dirty="0" smtClean="0"/>
              <a:t>Проведение оценочных процедур для составления ИПРП</a:t>
            </a:r>
          </a:p>
          <a:p>
            <a:r>
              <a:rPr lang="ru-RU" dirty="0" smtClean="0"/>
              <a:t>Разработка ИПРП</a:t>
            </a:r>
          </a:p>
          <a:p>
            <a:r>
              <a:rPr lang="ru-RU" dirty="0" smtClean="0"/>
              <a:t>Реализация ИПРП</a:t>
            </a:r>
          </a:p>
          <a:p>
            <a:r>
              <a:rPr lang="ru-RU" dirty="0" smtClean="0"/>
              <a:t>Промежуточная и\или итоговая оценка результативности реализации ИПРП</a:t>
            </a:r>
          </a:p>
          <a:p>
            <a:r>
              <a:rPr lang="ru-RU" dirty="0" smtClean="0"/>
              <a:t>Пролонгация или завершение ИПРП</a:t>
            </a:r>
          </a:p>
          <a:p>
            <a:r>
              <a:rPr lang="ru-RU" dirty="0" smtClean="0"/>
              <a:t>Содействие переходу ребенка в образовательную организацию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693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8460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Примерный порядок маршрутизации несовершеннолетних и их семей, нуждающихся в  услугах Службы ранней помощи в Кировской области.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831850" y="6089650"/>
            <a:ext cx="10515600" cy="46613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37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Ранняя помощь детям и их семьям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000" dirty="0" smtClean="0"/>
              <a:t>Комплекс услуг, оказываемых на междисциплинарной основе детям целевой группы и их семьям, направленных на содействие физическому и психическому развитию детей, их вовлеченности в естественные жизненные ситуации, формирование позитивного взаимодействия и отношений детей и родителей, детей и других непосредственно ухаживающих за ребенком лиц, в семье в целом, включение детей в среду сверстников и их интеграцию в общество, а также на повышение компетентности родителей и других непосредственно ухаживающих за ребенком лиц.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72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Выявление несовершеннолетних, нуждающихся в услугах Службы ранней помощи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3920"/>
            <a:ext cx="10515600" cy="611408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ru-RU" sz="6400" dirty="0" smtClean="0"/>
          </a:p>
          <a:p>
            <a:pPr marL="0" lvl="0" indent="0">
              <a:buNone/>
            </a:pPr>
            <a:r>
              <a:rPr lang="ru-RU" sz="6400" dirty="0" smtClean="0"/>
              <a:t>1.1</a:t>
            </a:r>
            <a:r>
              <a:rPr lang="ru-RU" sz="8000" dirty="0" smtClean="0"/>
              <a:t>. Выявление </a:t>
            </a:r>
            <a:r>
              <a:rPr lang="ru-RU" sz="8000" dirty="0"/>
              <a:t>несовершеннолетних, в возрасте от 0 до 3 лет, нуждающихся в оказании услуг Службы ранней помощи (далее СРП), производится в территориальных детских поликлиниках врачами-педиатрами участковыми, врачами-специалистами, специалистами КОГБУЗ «Кировский областной клинический перинатальный центр», КОГБУЗ «Кировская областная детская клиническая больница», КОГБУЗ «Детский клинический консультативно-диагностический центр», при самообращении родителей </a:t>
            </a:r>
            <a:r>
              <a:rPr lang="ru-RU" sz="8000" dirty="0" smtClean="0"/>
              <a:t>несовершеннолетнего.</a:t>
            </a:r>
          </a:p>
          <a:p>
            <a:pPr marL="0" lvl="0" indent="0">
              <a:buNone/>
            </a:pPr>
            <a:r>
              <a:rPr lang="ru-RU" sz="8000" dirty="0" smtClean="0"/>
              <a:t>1.2. Показаниями </a:t>
            </a:r>
            <a:r>
              <a:rPr lang="ru-RU" sz="8000" dirty="0"/>
              <a:t>для направления в СРП являются следующие состояния и заболевания: </a:t>
            </a:r>
          </a:p>
          <a:p>
            <a:pPr lvl="0"/>
            <a:r>
              <a:rPr lang="ru-RU" sz="8000" dirty="0"/>
              <a:t>недоношенные и маловесные дети, рожденные с массой тела менее 1500 грамм; </a:t>
            </a:r>
          </a:p>
          <a:p>
            <a:pPr lvl="0"/>
            <a:r>
              <a:rPr lang="ru-RU" sz="8000" dirty="0"/>
              <a:t>дети, имеющие отставание в развитии;</a:t>
            </a:r>
          </a:p>
          <a:p>
            <a:pPr lvl="0"/>
            <a:r>
              <a:rPr lang="ru-RU" sz="8000" dirty="0"/>
              <a:t> дети с выявленными нарушениями, которые с высокой степенью вероятности приведут к отставанию в развитии: снижение слуха 2-4 степени; слепота, слабовидение; </a:t>
            </a:r>
          </a:p>
          <a:p>
            <a:pPr lvl="0"/>
            <a:r>
              <a:rPr lang="ru-RU" sz="8000" dirty="0"/>
              <a:t>церебральные и спинальные параличи любой этиологии; </a:t>
            </a:r>
          </a:p>
          <a:p>
            <a:pPr lvl="0"/>
            <a:r>
              <a:rPr lang="ru-RU" sz="8000" dirty="0"/>
              <a:t>генетические синдромы и хромосомные аберрации; </a:t>
            </a:r>
          </a:p>
          <a:p>
            <a:pPr lvl="0"/>
            <a:r>
              <a:rPr lang="ru-RU" sz="8000" dirty="0"/>
              <a:t>наследственно-дегенеративные заболевания нервной системы (туберозный склероз, спинальные и </a:t>
            </a:r>
            <a:r>
              <a:rPr lang="ru-RU" sz="8000" dirty="0" err="1"/>
              <a:t>невральные</a:t>
            </a:r>
            <a:r>
              <a:rPr lang="ru-RU" sz="8000" dirty="0"/>
              <a:t> </a:t>
            </a:r>
            <a:r>
              <a:rPr lang="ru-RU" sz="8000" dirty="0" err="1"/>
              <a:t>амиотрофии</a:t>
            </a:r>
            <a:r>
              <a:rPr lang="ru-RU" sz="8000" dirty="0"/>
              <a:t> и т.п.); </a:t>
            </a:r>
          </a:p>
          <a:p>
            <a:pPr lvl="0"/>
            <a:r>
              <a:rPr lang="ru-RU" sz="8000" dirty="0"/>
              <a:t>врожденные аномалии развития: аномалии развития ЦНС (микроцефалия, черепно-мозговые грыжи, с-м Денди-Уокера и т.п.);</a:t>
            </a:r>
          </a:p>
          <a:p>
            <a:pPr lvl="0"/>
            <a:r>
              <a:rPr lang="ru-RU" sz="8000" dirty="0"/>
              <a:t> аномалии развития других органов и систем (расщелины неба, грубые деформации конечностей и т. п.); </a:t>
            </a:r>
          </a:p>
          <a:p>
            <a:pPr lvl="0"/>
            <a:r>
              <a:rPr lang="ru-RU" sz="8000" dirty="0"/>
              <a:t>тяжелые органические поражения ЦНС (любой этиологии); </a:t>
            </a:r>
          </a:p>
          <a:p>
            <a:pPr lvl="0"/>
            <a:r>
              <a:rPr lang="ru-RU" sz="8000" dirty="0"/>
              <a:t>атрофии мозга, гидроцефалия; </a:t>
            </a:r>
          </a:p>
          <a:p>
            <a:pPr lvl="0"/>
            <a:r>
              <a:rPr lang="ru-RU" sz="8000" dirty="0"/>
              <a:t>серьезные трудности в контакте с ребенком, подозрение на ранний детский аутизм.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879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480"/>
            <a:ext cx="10515600" cy="6431797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dirty="0" smtClean="0"/>
              <a:t>1.3.</a:t>
            </a:r>
            <a:r>
              <a:rPr lang="ru-RU" sz="2800" dirty="0" smtClean="0"/>
              <a:t> Выявление </a:t>
            </a:r>
            <a:r>
              <a:rPr lang="ru-RU" sz="2800" dirty="0"/>
              <a:t>несовершеннолетних, нуждающихся в оказании услуг СРП в учреждениях здравоохранения.</a:t>
            </a:r>
          </a:p>
          <a:p>
            <a:pPr marL="0" indent="0">
              <a:buNone/>
            </a:pPr>
            <a:r>
              <a:rPr lang="ru-RU" dirty="0"/>
              <a:t>1.3.1.При выявлении несовершеннолетнего, нуждающегося в оказании услуг СРП, специалист учреждения здравоохранения выдает направление в территориальную</a:t>
            </a:r>
            <a:r>
              <a:rPr lang="ru-RU" b="1" i="1" dirty="0"/>
              <a:t> </a:t>
            </a:r>
            <a:r>
              <a:rPr lang="ru-RU" dirty="0"/>
              <a:t>СРП.</a:t>
            </a:r>
          </a:p>
          <a:p>
            <a:pPr marL="0" indent="0">
              <a:buNone/>
            </a:pPr>
            <a:r>
              <a:rPr lang="ru-RU" dirty="0"/>
              <a:t>1.3.2. На первичном приеме  специалистами междисциплинарной команды проводится первичная диагностика, включающая  анкетирование с </a:t>
            </a:r>
          </a:p>
          <a:p>
            <a:pPr marL="0" indent="0">
              <a:buNone/>
            </a:pPr>
            <a:r>
              <a:rPr lang="ru-RU" dirty="0"/>
              <a:t>целью определения уровня развития (</a:t>
            </a:r>
            <a:r>
              <a:rPr lang="en-US"/>
              <a:t>KID</a:t>
            </a:r>
            <a:r>
              <a:rPr lang="ru-RU"/>
              <a:t>/</a:t>
            </a:r>
            <a:r>
              <a:rPr lang="en-US"/>
              <a:t>RCDI</a:t>
            </a:r>
            <a:r>
              <a:rPr lang="ru-RU"/>
              <a:t>) и определяется  необходимость в услугах СРП.</a:t>
            </a:r>
          </a:p>
          <a:p>
            <a:pPr marL="0" indent="0">
              <a:buNone/>
            </a:pPr>
            <a:r>
              <a:rPr lang="ru-RU" dirty="0"/>
              <a:t>1.3.3. Несовершеннолетним в возрасте от 18 месяцев до 3 лет по окончании диагностики и определения медицинской составляющей </a:t>
            </a:r>
            <a:r>
              <a:rPr lang="ru-RU" dirty="0" err="1"/>
              <a:t>абилитационных</a:t>
            </a:r>
            <a:r>
              <a:rPr lang="ru-RU" dirty="0"/>
              <a:t>/реабилитационных мероприятий выдается Направление в территориальную ПМПК</a:t>
            </a:r>
            <a:r>
              <a:rPr lang="ru-RU" b="1" i="1" dirty="0"/>
              <a:t> </a:t>
            </a:r>
            <a:r>
              <a:rPr lang="ru-RU" dirty="0"/>
              <a:t>для проведения дальнейшей диагностики и определения образовательного маршрута и/или другие подразделения </a:t>
            </a:r>
            <a:r>
              <a:rPr lang="ru-RU" dirty="0" smtClean="0"/>
              <a:t>СРП.</a:t>
            </a:r>
          </a:p>
          <a:p>
            <a:pPr marL="0" indent="0">
              <a:buNone/>
            </a:pPr>
            <a:r>
              <a:rPr lang="ru-RU" dirty="0" smtClean="0"/>
              <a:t>1.4. При </a:t>
            </a:r>
            <a:r>
              <a:rPr lang="ru-RU" dirty="0"/>
              <a:t>выявлении  несовершеннолетних, нуждающихся в услугах СРП в  </a:t>
            </a:r>
            <a:r>
              <a:rPr lang="ru-RU" dirty="0" smtClean="0"/>
              <a:t>территориальной  </a:t>
            </a:r>
            <a:r>
              <a:rPr lang="ru-RU" dirty="0"/>
              <a:t>ПМПК, специалистами ПМПК выдается Направление в  территориальную СРП для проведения дальнейшей диагностики и определения медицинской составляющей </a:t>
            </a:r>
            <a:r>
              <a:rPr lang="ru-RU" dirty="0" err="1"/>
              <a:t>абилитационных</a:t>
            </a:r>
            <a:r>
              <a:rPr lang="ru-RU" dirty="0"/>
              <a:t>/реабилитационных </a:t>
            </a:r>
            <a:r>
              <a:rPr lang="ru-RU" dirty="0" smtClean="0"/>
              <a:t>мероприятий.</a:t>
            </a:r>
          </a:p>
          <a:p>
            <a:pPr marL="0" indent="0">
              <a:buNone/>
            </a:pPr>
            <a:r>
              <a:rPr lang="ru-RU" dirty="0" smtClean="0"/>
              <a:t>1.5. При </a:t>
            </a:r>
            <a:r>
              <a:rPr lang="ru-RU" dirty="0"/>
              <a:t>самостоятельном обращении родителей/законных представителей  в учреждение, оказывающее услуги ранней помощи, специалисты учреждения проводят первичную оценку уровня развития ребенка по шкалам </a:t>
            </a:r>
            <a:r>
              <a:rPr lang="en-US"/>
              <a:t>KID</a:t>
            </a:r>
            <a:r>
              <a:rPr lang="ru-RU"/>
              <a:t>/</a:t>
            </a:r>
            <a:r>
              <a:rPr lang="en-US"/>
              <a:t>RCDI</a:t>
            </a:r>
            <a:r>
              <a:rPr lang="ru-RU"/>
              <a:t>, осуществляют первичный прием, по результатам направляют в другие подразделения СРП для получения необходимой информации при оформлении ИПРП.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1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Признание ребенка нуждающимся в социальном обслуживании.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0862"/>
            <a:ext cx="10515600" cy="490610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dirty="0" smtClean="0"/>
              <a:t>2.1. По </a:t>
            </a:r>
            <a:r>
              <a:rPr lang="ru-RU" dirty="0"/>
              <a:t>результатам первичной диагностики семья, имеющая несовершеннолетнего от 6 месяцев до 4 лет, нуждающегося в услугах СРП  (далее Семья) направляется в государственное учреждение социальной помощи для признания ребенка нуждающимся в социальном обслуживании (далее Признание). 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2.2 Признание </a:t>
            </a:r>
            <a:r>
              <a:rPr lang="ru-RU" dirty="0"/>
              <a:t>осуществляется специалистами учреждения социальной помощи в соответствии с Федеральным законом "Об основах социального обслуживания граждан в Российской Федерации" от 28.12.2013 N 442-ФЗ.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2.3.Признание </a:t>
            </a:r>
            <a:r>
              <a:rPr lang="ru-RU" dirty="0"/>
              <a:t>проводится в течение 30 дней от момента выявления несовершеннолетнего, нуждающегося в оказании услуг СРП. 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2.4.По </a:t>
            </a:r>
            <a:r>
              <a:rPr lang="ru-RU" dirty="0"/>
              <a:t>окончании процедуры Признания специалистами учреждения социальной помощи определяется дата разработки индивидуальной программы ранней помощи (далее ИПРП).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264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43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Разработка индивидуальной программы ранней помощи.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5098942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 smtClean="0"/>
              <a:t>3.1. На </a:t>
            </a:r>
            <a:r>
              <a:rPr lang="ru-RU" dirty="0"/>
              <a:t>основании результатов проведенной диагностики, межведомственной группой специалистов СРП проводится междисциплинарный консилиум. 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3.2.Специалисты </a:t>
            </a:r>
            <a:r>
              <a:rPr lang="ru-RU" dirty="0"/>
              <a:t>СРП  определяют приоритетные запросы Семьи и  разрабатывают  ИПРП сроком на 6 месяцев.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3.3.ИПРП </a:t>
            </a:r>
            <a:r>
              <a:rPr lang="ru-RU" dirty="0"/>
              <a:t>должна содержать информацию о необходимых для Семьи услугах СРП с определением  сроков оказания услуг и Исполнителей услуг. </a:t>
            </a:r>
            <a:endParaRPr lang="ru-RU" sz="1800" dirty="0"/>
          </a:p>
          <a:p>
            <a:pPr marL="457200" lvl="1" indent="0">
              <a:buNone/>
            </a:pPr>
            <a:r>
              <a:rPr lang="ru-RU" dirty="0" smtClean="0"/>
              <a:t>3.4.Специалисты </a:t>
            </a:r>
            <a:r>
              <a:rPr lang="ru-RU" dirty="0"/>
              <a:t>СРП территориальной ПМПК проводят ознакомление Семьи с содержанием ИПРП и условиях ее осуществления с  последующим заключением «Договора об оказании услуг ранней помощи».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527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2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Предоставление услуг Службы ранней помощи.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6393"/>
            <a:ext cx="10515600" cy="5200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4.1.  </a:t>
            </a:r>
            <a:r>
              <a:rPr lang="ru-RU" dirty="0"/>
              <a:t>Предоставление услуг СРП проводится в соответствии с «Положением о территориальной Службе ранней помощи ».</a:t>
            </a:r>
          </a:p>
          <a:p>
            <a:pPr marL="0" indent="0">
              <a:buNone/>
            </a:pPr>
            <a:r>
              <a:rPr lang="ru-RU" dirty="0"/>
              <a:t>4.2.  Координацию межведомственного взаимодействия СРП и Семьи осуществляют специалисты учреждения социальной помощи.</a:t>
            </a:r>
          </a:p>
          <a:p>
            <a:pPr marL="0" indent="0">
              <a:buNone/>
            </a:pPr>
            <a:r>
              <a:rPr lang="ru-RU" dirty="0"/>
              <a:t>4.3. Проведение промежуточной оценки реализации ИПРП осуществляется 1 раз в 3 месяца специалистами СРП.</a:t>
            </a:r>
          </a:p>
          <a:p>
            <a:pPr marL="0" indent="0">
              <a:buNone/>
            </a:pPr>
            <a:r>
              <a:rPr lang="ru-RU" dirty="0"/>
              <a:t>4.4.  При необходимости осуществляется коррекция ИПРП.</a:t>
            </a:r>
          </a:p>
          <a:p>
            <a:pPr marL="0" indent="0">
              <a:buNone/>
            </a:pPr>
            <a:r>
              <a:rPr lang="ru-RU" dirty="0"/>
              <a:t>4.5. Проведение итоговой оценки реализации ИПРП осуществляется после завершения ИПРП, но не позднее чем через 6 месяцев от начала реализации ИПРП.</a:t>
            </a:r>
          </a:p>
          <a:p>
            <a:pPr marL="0" indent="0">
              <a:buNone/>
            </a:pPr>
            <a:r>
              <a:rPr lang="ru-RU" dirty="0"/>
              <a:t>4.6. По результатам итоговой оценки реализации ИПРП для Семьи определяется дальнейший маршрут (завершение ИПРП, </a:t>
            </a:r>
            <a:r>
              <a:rPr lang="ru-RU" dirty="0" err="1"/>
              <a:t>пролонгирование</a:t>
            </a:r>
            <a:r>
              <a:rPr lang="ru-RU" dirty="0"/>
              <a:t> услуг СРП).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00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Перечень документов предоставляемых в территориальную ПМПК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1.Свидетельство </a:t>
            </a:r>
            <a:r>
              <a:rPr lang="ru-RU" dirty="0"/>
              <a:t>о рождении ребенка (паспорт) + ксерокопия</a:t>
            </a:r>
          </a:p>
          <a:p>
            <a:pPr marL="0" indent="0">
              <a:buNone/>
            </a:pPr>
            <a:r>
              <a:rPr lang="ru-RU" dirty="0" smtClean="0"/>
              <a:t>2.Паспорт </a:t>
            </a:r>
            <a:r>
              <a:rPr lang="ru-RU" dirty="0"/>
              <a:t>родителя (законного представителя) + ксерокопия</a:t>
            </a:r>
          </a:p>
          <a:p>
            <a:pPr marL="0" indent="0">
              <a:buNone/>
            </a:pPr>
            <a:r>
              <a:rPr lang="ru-RU" dirty="0" smtClean="0"/>
              <a:t>3.Доверенность</a:t>
            </a:r>
            <a:r>
              <a:rPr lang="ru-RU" dirty="0"/>
              <a:t>, заверенная нотариусом (при отсутствии на комиссии родителя или законного представителя) + ксерокопия паспорта доверенного лица</a:t>
            </a:r>
          </a:p>
          <a:p>
            <a:pPr marL="0" indent="0">
              <a:buNone/>
            </a:pPr>
            <a:r>
              <a:rPr lang="ru-RU" dirty="0" smtClean="0"/>
              <a:t>4.Амбулаторная </a:t>
            </a:r>
            <a:r>
              <a:rPr lang="ru-RU" dirty="0"/>
              <a:t>карта развития ребенка </a:t>
            </a:r>
          </a:p>
          <a:p>
            <a:pPr marL="0" indent="0">
              <a:buNone/>
            </a:pPr>
            <a:r>
              <a:rPr lang="ru-RU" dirty="0" smtClean="0"/>
              <a:t>5.Выписка </a:t>
            </a:r>
            <a:r>
              <a:rPr lang="ru-RU" dirty="0"/>
              <a:t>из истории развития ребенка с заключениями врачей, наблюдающих ребенка в медицинской организации по месту жительства (регистрации), о состоянии здоровья и рекомендаций по организации образовательного процесса в образовательных организациях Кировской области для лиц с ограниченными возможностями здоровья  (для психолого-медико-педагогической комиссии), заполненная врачами-специалистами: лор, окулист, невролог, психиатр</a:t>
            </a:r>
          </a:p>
          <a:p>
            <a:pPr marL="0" indent="0">
              <a:buNone/>
            </a:pPr>
            <a:r>
              <a:rPr lang="ru-RU" dirty="0" smtClean="0"/>
              <a:t>6.Справка </a:t>
            </a:r>
            <a:r>
              <a:rPr lang="ru-RU" dirty="0"/>
              <a:t>об инвалидности (при наличии инвалидности у ребенка) + ксерокопия с обеих сторон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614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06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Перечень </a:t>
            </a:r>
            <a:r>
              <a:rPr lang="ru-RU" b="1" dirty="0"/>
              <a:t>документов при направлении в </a:t>
            </a:r>
            <a:r>
              <a:rPr lang="ru-RU" b="1" dirty="0" smtClean="0"/>
              <a:t>территориальное учреждение </a:t>
            </a:r>
            <a:r>
              <a:rPr lang="ru-RU" b="1" dirty="0"/>
              <a:t>социальной помощи семье и детям»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pPr lvl="0"/>
            <a:r>
              <a:rPr lang="ru-RU" dirty="0"/>
              <a:t>Оригиналы и копии паспорта  родителей. 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Оригиналы и копии СНИЛС родителей и ребенка.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Оригиналы и копии Свидетельства о рождении ребенка. 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Оригиналы и копии справки МСЭ ребенка - ДЛЯ ДЕТЕЙ-ИНВАЛИДОВ.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Оригиналы и копии ИПРА (Индивидуальная программа реабилитации или </a:t>
            </a:r>
            <a:r>
              <a:rPr lang="ru-RU" dirty="0" err="1"/>
              <a:t>абилитации</a:t>
            </a:r>
            <a:r>
              <a:rPr lang="ru-RU" dirty="0"/>
              <a:t> ребенка-инвалида МСЭ) - ДЛЯ ДЕТЕЙ-ИНВАЛИДОВ.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Направление в организацию, предоставляющую услуги ранней помощи.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Заключение по шкалам </a:t>
            </a:r>
            <a:r>
              <a:rPr lang="en-US"/>
              <a:t>KID</a:t>
            </a:r>
            <a:r>
              <a:rPr lang="ru-RU"/>
              <a:t>/</a:t>
            </a:r>
            <a:r>
              <a:rPr lang="en-US"/>
              <a:t>RCDI</a:t>
            </a:r>
            <a:r>
              <a:rPr lang="ru-RU"/>
              <a:t>.</a:t>
            </a:r>
            <a:endParaRPr lang="ru-RU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742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Перечень документов при направлении в ЦМР «Айболит».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Форма 112/у «История развития ребенка» (амбулаторная карта).</a:t>
            </a:r>
          </a:p>
          <a:p>
            <a:pPr lvl="0"/>
            <a:r>
              <a:rPr lang="ru-RU" dirty="0"/>
              <a:t>Полис обязательного медицинского страхования.</a:t>
            </a:r>
          </a:p>
          <a:p>
            <a:pPr lvl="0"/>
            <a:r>
              <a:rPr lang="ru-RU" dirty="0"/>
              <a:t>Результаты анкетирования </a:t>
            </a:r>
            <a:r>
              <a:rPr lang="en-US"/>
              <a:t>KID</a:t>
            </a:r>
            <a:r>
              <a:rPr lang="ru-RU"/>
              <a:t>/</a:t>
            </a:r>
            <a:r>
              <a:rPr lang="en-US"/>
              <a:t>RCDI</a:t>
            </a:r>
            <a:r>
              <a:rPr lang="ru-RU"/>
              <a:t> (при наличии).</a:t>
            </a:r>
          </a:p>
          <a:p>
            <a:pPr lvl="0"/>
            <a:r>
              <a:rPr lang="ru-RU" dirty="0"/>
              <a:t>Заключение специалистов СРП других учреждений (при наличии).</a:t>
            </a:r>
          </a:p>
          <a:p>
            <a:pPr lvl="0"/>
            <a:r>
              <a:rPr lang="ru-RU" dirty="0"/>
              <a:t>Заключение о результатах ранее проведенного обследования ребенка (при наличии)</a:t>
            </a:r>
          </a:p>
          <a:p>
            <a:pPr lvl="0"/>
            <a:r>
              <a:rPr lang="ru-RU" dirty="0"/>
              <a:t>ИПРА при наличии.</a:t>
            </a:r>
          </a:p>
          <a:p>
            <a:pPr lvl="0"/>
            <a:r>
              <a:rPr lang="ru-RU" dirty="0"/>
              <a:t>Данные о ранее проведенных курсах реабилитации/</a:t>
            </a:r>
            <a:r>
              <a:rPr lang="ru-RU" dirty="0" err="1"/>
              <a:t>абилитации</a:t>
            </a:r>
            <a:r>
              <a:rPr lang="ru-RU" dirty="0"/>
              <a:t>  ребенка (при наличии)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126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681" y="624110"/>
            <a:ext cx="8415580" cy="557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5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Услуга ранней помощи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Комплекс профессиональных действий, направленных на достижение целей ранней помощи детям и их семьям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901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Показания для направления в службу ранней помощи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9864"/>
            <a:ext cx="10515600" cy="4937099"/>
          </a:xfrm>
        </p:spPr>
        <p:txBody>
          <a:bodyPr>
            <a:normAutofit fontScale="40000" lnSpcReduction="20000"/>
          </a:bodyPr>
          <a:lstStyle/>
          <a:p>
            <a:r>
              <a:rPr lang="ru-RU" sz="3600" dirty="0"/>
              <a:t>1.</a:t>
            </a:r>
            <a:r>
              <a:rPr lang="ru-RU" sz="4200" dirty="0"/>
              <a:t> Дети от 0 до 12 мес.</a:t>
            </a:r>
          </a:p>
          <a:p>
            <a:r>
              <a:rPr lang="ru-RU" sz="4200" dirty="0"/>
              <a:t>- срок </a:t>
            </a:r>
            <a:r>
              <a:rPr lang="ru-RU" sz="4200" dirty="0" err="1"/>
              <a:t>гестации</a:t>
            </a:r>
            <a:r>
              <a:rPr lang="ru-RU" sz="4200" dirty="0"/>
              <a:t> до 34 недель</a:t>
            </a:r>
          </a:p>
          <a:p>
            <a:r>
              <a:rPr lang="ru-RU" sz="4200" dirty="0"/>
              <a:t>-  с выявленными нарушениями, которые с высокой степенью вероятности   могут привести к отставанию в развитии</a:t>
            </a:r>
          </a:p>
          <a:p>
            <a:r>
              <a:rPr lang="ru-RU" sz="4200" dirty="0"/>
              <a:t>-патология слуха (глухие, имплантированные, слабослышащие)</a:t>
            </a:r>
          </a:p>
          <a:p>
            <a:r>
              <a:rPr lang="ru-RU" sz="4200" dirty="0"/>
              <a:t>- патология зрения (слепые, слабовидящие)</a:t>
            </a:r>
          </a:p>
          <a:p>
            <a:r>
              <a:rPr lang="ru-RU" sz="4200" dirty="0"/>
              <a:t>-церебральные и спинальные параличи любой этиологии</a:t>
            </a:r>
          </a:p>
          <a:p>
            <a:r>
              <a:rPr lang="ru-RU" sz="4200" dirty="0"/>
              <a:t>-генетические синдромы и хромосомные аберрации</a:t>
            </a:r>
          </a:p>
          <a:p>
            <a:r>
              <a:rPr lang="ru-RU" sz="4200" dirty="0"/>
              <a:t>-врожденные аномалии развития : аномалии развития ЦНС (микроцефалия, черепно-мозговые грыжи, с-м Денди –Уокера и т.п.), аномалии развития других органов и систем (расщелины неба, грубая деформация конечностей и т.п.)</a:t>
            </a:r>
          </a:p>
          <a:p>
            <a:r>
              <a:rPr lang="ru-RU" sz="4200" dirty="0"/>
              <a:t>-тяжелые органические поражения ЦНС любой этиологии</a:t>
            </a:r>
          </a:p>
          <a:p>
            <a:r>
              <a:rPr lang="ru-RU" sz="4200" dirty="0"/>
              <a:t>-Атрофии мозга,  гидроцефалии</a:t>
            </a:r>
          </a:p>
          <a:p>
            <a:r>
              <a:rPr lang="ru-RU" sz="4200" dirty="0"/>
              <a:t>-серьезные трудности в контакте с ребенком, подозрение на ранний детский аутизм.</a:t>
            </a:r>
          </a:p>
          <a:p>
            <a:r>
              <a:rPr lang="ru-RU" sz="4200" dirty="0"/>
              <a:t>-дети, имеющие серьезные трудности с кормлением (жевание, глотание, сосание)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12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Показания для направления в службу ранней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2.   Дети с 12 мес.</a:t>
            </a:r>
          </a:p>
          <a:p>
            <a:r>
              <a:rPr lang="ru-RU" dirty="0"/>
              <a:t>-  с выявленными нарушениями, которые с высокой степенью вероятности   могут привести к отставанию в развитии</a:t>
            </a:r>
          </a:p>
          <a:p>
            <a:r>
              <a:rPr lang="ru-RU" dirty="0"/>
              <a:t>-церебральные и спинальные параличи любой этиологии</a:t>
            </a:r>
          </a:p>
          <a:p>
            <a:r>
              <a:rPr lang="ru-RU" dirty="0"/>
              <a:t>-генетические синдромы и хромосомные аберрации</a:t>
            </a:r>
          </a:p>
          <a:p>
            <a:r>
              <a:rPr lang="ru-RU" dirty="0"/>
              <a:t>-врожденные аномалии развития : аномалии развития ЦНС (микроцефалия, черепно-мозговые грыжи, с-м Денди –Уокера и т.п.), аномалии развития других органов и систем (расщелины неба, грубая деформация конечностей и т.п.)</a:t>
            </a:r>
          </a:p>
          <a:p>
            <a:r>
              <a:rPr lang="ru-RU" dirty="0"/>
              <a:t>-тяжелые органические поражения ЦНС любой этиологии</a:t>
            </a:r>
          </a:p>
          <a:p>
            <a:r>
              <a:rPr lang="ru-RU" dirty="0"/>
              <a:t>-атрофии мозга,  гидроцефалии</a:t>
            </a:r>
          </a:p>
          <a:p>
            <a:r>
              <a:rPr lang="ru-RU" dirty="0"/>
              <a:t>-серьезные трудности в контакте с ребенком, подозрение на ранний детский аутизм.</a:t>
            </a:r>
          </a:p>
          <a:p>
            <a:r>
              <a:rPr lang="ru-RU" dirty="0"/>
              <a:t>- Дети с патологией слуха (глухие, слабослышащие, имеющие </a:t>
            </a:r>
            <a:r>
              <a:rPr lang="ru-RU" dirty="0" err="1"/>
              <a:t>кохлеарные</a:t>
            </a:r>
            <a:r>
              <a:rPr lang="ru-RU" dirty="0"/>
              <a:t> </a:t>
            </a:r>
            <a:r>
              <a:rPr lang="ru-RU" dirty="0" err="1"/>
              <a:t>импланты</a:t>
            </a:r>
            <a:r>
              <a:rPr lang="ru-RU" dirty="0"/>
              <a:t>) и  патологией зрения (слепые, слабовидящие) в сочетании с вышеуказанными критериями.</a:t>
            </a:r>
          </a:p>
          <a:p>
            <a:r>
              <a:rPr lang="ru-RU" dirty="0"/>
              <a:t>-Дети, имеющие серьезные трудности с кормлением (жевание, глотание, сосание)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8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Потребитель услуг ранней помощи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dirty="0" smtClean="0"/>
              <a:t>Дети целевой группы и их семьи</a:t>
            </a: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b="1" dirty="0" smtClean="0"/>
              <a:t>Поставщик услуг ранней помощи</a:t>
            </a:r>
          </a:p>
          <a:p>
            <a:pPr marL="0" indent="0" algn="just">
              <a:buNone/>
            </a:pPr>
            <a:r>
              <a:rPr lang="ru-RU" sz="3200" dirty="0" smtClean="0"/>
              <a:t>Государственная организация\учреждения системы социальной защиты, здравоохранения, образования или негосударственная организация, в которой создано специализированное структурное подразделение, предоставляющее услуги ранней помощи.</a:t>
            </a:r>
          </a:p>
          <a:p>
            <a:pPr marL="0" indent="0" algn="ctr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9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ранней помощи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dirty="0" smtClean="0"/>
              <a:t>Улучшение функционирование ребенка в естественных жизненных ситуациях (ЕЖС).</a:t>
            </a:r>
          </a:p>
          <a:p>
            <a:pPr algn="just"/>
            <a:r>
              <a:rPr lang="ru-RU" sz="3200" dirty="0" smtClean="0"/>
              <a:t>Повышение качества взаимодействия и отношений ребенка с родителями, непосредственно ухаживающими за ребенком лицами, в семье.</a:t>
            </a:r>
          </a:p>
          <a:p>
            <a:pPr algn="just"/>
            <a:r>
              <a:rPr lang="ru-RU" sz="3200" dirty="0" smtClean="0"/>
              <a:t>Повышение </a:t>
            </a:r>
            <a:r>
              <a:rPr lang="ru-RU" sz="3200" dirty="0" err="1" smtClean="0"/>
              <a:t>копмпетентности</a:t>
            </a:r>
            <a:r>
              <a:rPr lang="ru-RU" sz="3200" dirty="0" smtClean="0"/>
              <a:t> родителей и других непосредственно ухаживающих за ребенком лиц в вопросах развития и воспитания ребенка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448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 и подходы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000" dirty="0" smtClean="0"/>
              <a:t>Жизнь ребенка в семье</a:t>
            </a:r>
          </a:p>
          <a:p>
            <a:r>
              <a:rPr lang="ru-RU" sz="3000" dirty="0" smtClean="0"/>
              <a:t>Доступность и бесплатность службы ранней помощи</a:t>
            </a:r>
          </a:p>
          <a:p>
            <a:r>
              <a:rPr lang="ru-RU" sz="3000" dirty="0" smtClean="0"/>
              <a:t>Открытость информации об услугах ранней помощи</a:t>
            </a:r>
          </a:p>
          <a:p>
            <a:r>
              <a:rPr lang="ru-RU" sz="3000" dirty="0" smtClean="0"/>
              <a:t>Раннее начало и раннее выявление</a:t>
            </a:r>
          </a:p>
          <a:p>
            <a:r>
              <a:rPr lang="ru-RU" sz="3000" dirty="0" smtClean="0"/>
              <a:t>Индивидуальный подход к каждому ребенку к каждой семье</a:t>
            </a:r>
          </a:p>
          <a:p>
            <a:r>
              <a:rPr lang="ru-RU" sz="3000" dirty="0" smtClean="0"/>
              <a:t>Длительность и непрерывность ранней помощи</a:t>
            </a:r>
          </a:p>
          <a:p>
            <a:r>
              <a:rPr lang="ru-RU" sz="3000" dirty="0" smtClean="0"/>
              <a:t>Естественность – услуги РП оказываются в ЕЖС.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Междисциплинарный </a:t>
            </a:r>
            <a:r>
              <a:rPr lang="ru-RU" sz="3200" dirty="0" err="1" smtClean="0"/>
              <a:t>семейно</a:t>
            </a:r>
            <a:r>
              <a:rPr lang="ru-RU" sz="3200" dirty="0" smtClean="0"/>
              <a:t> - ориентированный подход - РОДИТЕЛЬ – ЧЛЕН КОМАНДЫ</a:t>
            </a:r>
          </a:p>
          <a:p>
            <a:endParaRPr lang="ru-RU" sz="3200" dirty="0" smtClean="0"/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34972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Принципы и подходы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Ранняя помощь, построенная на уважительных  отношениях</a:t>
            </a:r>
          </a:p>
          <a:p>
            <a:r>
              <a:rPr lang="ru-RU" sz="3000" dirty="0" smtClean="0"/>
              <a:t>Функциональный подход – развитие навыков в естественных жизненных ситуациях</a:t>
            </a:r>
          </a:p>
          <a:p>
            <a:r>
              <a:rPr lang="ru-RU" sz="3000" dirty="0" smtClean="0"/>
              <a:t>Обучение и развитие в естественной среде, основанное на интересах ребенка, его активности и вовлеченности.</a:t>
            </a:r>
          </a:p>
          <a:p>
            <a:r>
              <a:rPr lang="ru-RU" sz="3000" dirty="0" smtClean="0"/>
              <a:t>Использование научно – доказанных практик и методик.</a:t>
            </a:r>
          </a:p>
          <a:p>
            <a:r>
              <a:rPr lang="ru-RU" sz="3000" dirty="0" smtClean="0"/>
              <a:t>Командная работа.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077628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223</TotalTime>
  <Words>1828</Words>
  <Application>Microsoft Office PowerPoint</Application>
  <PresentationFormat>Широкоэкранный</PresentationFormat>
  <Paragraphs>185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Aldhabi</vt:lpstr>
      <vt:lpstr>Arial</vt:lpstr>
      <vt:lpstr>Calibri</vt:lpstr>
      <vt:lpstr>Century Gothic</vt:lpstr>
      <vt:lpstr>Wingdings 3</vt:lpstr>
      <vt:lpstr>Легкий дым</vt:lpstr>
      <vt:lpstr>Организация и структура службы ранней помощи. </vt:lpstr>
      <vt:lpstr>Ранняя помощь детям и их семьям</vt:lpstr>
      <vt:lpstr>Услуга ранней помощи</vt:lpstr>
      <vt:lpstr>Показания для направления в службу ранней помощи</vt:lpstr>
      <vt:lpstr>Показания для направления в службу ранней помощи</vt:lpstr>
      <vt:lpstr>Потребитель услуг ранней помощи</vt:lpstr>
      <vt:lpstr>Цели ранней помощи</vt:lpstr>
      <vt:lpstr>Принципы и подходы</vt:lpstr>
      <vt:lpstr>Принципы и подходы</vt:lpstr>
      <vt:lpstr>Междисциплинарная команда, отвечающая потребностям ребенка и семьи</vt:lpstr>
      <vt:lpstr>Презентация PowerPoint</vt:lpstr>
      <vt:lpstr>МИНИМАЛЬНЫЙ НАБОР ПОМЕЩЕНИЙ</vt:lpstr>
      <vt:lpstr>Группы услуг Службы ранней помощи</vt:lpstr>
      <vt:lpstr>Определение нуждаемости ребенка и семьи в ранней помощи и разработке ИПРП. </vt:lpstr>
      <vt:lpstr>Проведение оценочных процедур и разработка ИПРП. </vt:lpstr>
      <vt:lpstr>Услуги ранней помощи, оказываемые в рамках ИПРП</vt:lpstr>
      <vt:lpstr>Услуги ранней помощи, оказываемые вне ИПРП</vt:lpstr>
      <vt:lpstr>Порядок оказания услуг Службы ранней помощи</vt:lpstr>
      <vt:lpstr>     Примерный порядок маршрутизации несовершеннолетних и их семей, нуждающихся в  услугах Службы ранней помощи в Кировской области. </vt:lpstr>
      <vt:lpstr>Выявление несовершеннолетних, нуждающихся в услугах Службы ранней помощи</vt:lpstr>
      <vt:lpstr>Презентация PowerPoint</vt:lpstr>
      <vt:lpstr>Признание ребенка нуждающимся в социальном обслуживании. </vt:lpstr>
      <vt:lpstr>Разработка индивидуальной программы ранней помощи. </vt:lpstr>
      <vt:lpstr>Предоставление услуг Службы ранней помощи. </vt:lpstr>
      <vt:lpstr>Перечень документов предоставляемых в территориальную ПМПК </vt:lpstr>
      <vt:lpstr>   Перечень документов при направлении в территориальное учреждение социальной помощи семье и детям»   </vt:lpstr>
      <vt:lpstr>Перечень документов при направлении в ЦМР «Айболит».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структура службы ранней помощи. </dc:title>
  <dc:creator>Елена Дудырева</dc:creator>
  <cp:lastModifiedBy>Елена Дудырева</cp:lastModifiedBy>
  <cp:revision>27</cp:revision>
  <dcterms:created xsi:type="dcterms:W3CDTF">2019-03-12T16:22:02Z</dcterms:created>
  <dcterms:modified xsi:type="dcterms:W3CDTF">2019-03-12T20:05:19Z</dcterms:modified>
</cp:coreProperties>
</file>